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817"/>
            <a:ext cx="2587109" cy="307181"/>
          </a:xfrm>
          <a:prstGeom prst="roundRect">
            <a:avLst>
              <a:gd name="adj" fmla="val 19333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68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799"/>
            <a:ext cx="216324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005"/>
            <a:ext cx="5687616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Actionable Business Strategies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8790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1650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BE2E0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35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339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19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the 73% non-subscriber base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6916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69776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BE2E0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48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465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31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movement into Loyal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042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7902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BE2E0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0961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4591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44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control—839 high spenders use discounts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168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028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BE2E0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7737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271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157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294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154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BE2E0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586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08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09969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Young Adults and express-shipping users for maximum ROI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0690"/>
            <a:ext cx="2205871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8308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8675"/>
            <a:ext cx="16615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7660"/>
            <a:ext cx="8236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Understanding Customer Patterns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0436" y="2326600"/>
            <a:ext cx="5891570" cy="5142309"/>
          </a:xfrm>
          <a:prstGeom prst="roundRect">
            <a:avLst>
              <a:gd name="adj" fmla="val 3176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25534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57250" y="3205520"/>
            <a:ext cx="5437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transactional data to uncover spending patterns, customer segments, and product preferences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19674" y="2695099"/>
            <a:ext cx="33204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7162205" y="3726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19674" y="4308038"/>
            <a:ext cx="33204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523577" y="2695099"/>
            <a:ext cx="3320534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766227" y="3726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523577" y="4308038"/>
            <a:ext cx="33205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721566" y="5237917"/>
            <a:ext cx="3320534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8964216" y="6269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721566" y="6850856"/>
            <a:ext cx="33205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segments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Item, category, amount, season, size, color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Discounts, promo codes, purchase history,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49197" y="875228"/>
            <a:ext cx="1418273" cy="264081"/>
          </a:xfrm>
          <a:prstGeom prst="roundRect">
            <a:avLst>
              <a:gd name="adj" fmla="val 19052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46590" y="947380"/>
            <a:ext cx="119777" cy="119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6256" y="927735"/>
            <a:ext cx="1043821" cy="159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149197" y="1178838"/>
            <a:ext cx="4563308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149197" y="1906191"/>
            <a:ext cx="1496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2149197" y="2145387"/>
            <a:ext cx="4983361" cy="1524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8" name="Text 5"/>
          <p:cNvSpPr/>
          <p:nvPr/>
        </p:nvSpPr>
        <p:spPr>
          <a:xfrm>
            <a:off x="2149197" y="225063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149197" y="2583418"/>
            <a:ext cx="498336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2149197" y="2993350"/>
            <a:ext cx="1496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2149197" y="3232547"/>
            <a:ext cx="4983361" cy="1524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2" name="Text 9"/>
          <p:cNvSpPr/>
          <p:nvPr/>
        </p:nvSpPr>
        <p:spPr>
          <a:xfrm>
            <a:off x="2149197" y="333779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2149197" y="3670578"/>
            <a:ext cx="498336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 structure and summary statistics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2149197" y="4080510"/>
            <a:ext cx="1496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2149197" y="4319707"/>
            <a:ext cx="4983361" cy="1524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6" name="Text 13"/>
          <p:cNvSpPr/>
          <p:nvPr/>
        </p:nvSpPr>
        <p:spPr>
          <a:xfrm>
            <a:off x="2149197" y="442495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2149197" y="4757738"/>
            <a:ext cx="498336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median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2149197" y="5167670"/>
            <a:ext cx="1496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2149197" y="5406866"/>
            <a:ext cx="4983361" cy="1524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0" name="Text 17"/>
          <p:cNvSpPr/>
          <p:nvPr/>
        </p:nvSpPr>
        <p:spPr>
          <a:xfrm>
            <a:off x="2149197" y="551211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2149197" y="5844897"/>
            <a:ext cx="498336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 groups and purchase frequency columns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2149197" y="6254829"/>
            <a:ext cx="1496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2149197" y="6494026"/>
            <a:ext cx="4983361" cy="1524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4" name="Text 21"/>
          <p:cNvSpPr/>
          <p:nvPr/>
        </p:nvSpPr>
        <p:spPr>
          <a:xfrm>
            <a:off x="2149197" y="6599277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2149197" y="6932057"/>
            <a:ext cx="498336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</a:t>
            </a:r>
            <a:endParaRPr lang="en-US" sz="115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62" y="1906191"/>
            <a:ext cx="4983361" cy="49833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39453"/>
            <a:ext cx="1738074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6184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07438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56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Business Insights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05363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956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44710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Male: $157,890 | Female: $75,191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05363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495669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25278" y="580143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spent above average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05363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4956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4471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05363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4956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88491" y="54471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$60.48 avg | Standard: $58.46 avg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1887" y="747951"/>
            <a:ext cx="4017288" cy="416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Status Analysis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887" y="1370767"/>
            <a:ext cx="4440436" cy="23226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34897" y="3723918"/>
            <a:ext cx="133350" cy="133350"/>
          </a:xfrm>
          <a:prstGeom prst="roundRect">
            <a:avLst>
              <a:gd name="adj" fmla="val 13714"/>
            </a:avLst>
          </a:prstGeom>
          <a:solidFill>
            <a:srgbClr val="2F211E"/>
          </a:solidFill>
          <a:ln/>
        </p:spPr>
      </p:sp>
      <p:sp>
        <p:nvSpPr>
          <p:cNvPr id="5" name="Text 2"/>
          <p:cNvSpPr/>
          <p:nvPr/>
        </p:nvSpPr>
        <p:spPr>
          <a:xfrm>
            <a:off x="4129207" y="3723918"/>
            <a:ext cx="726638" cy="13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008245" y="3723918"/>
            <a:ext cx="133350" cy="133350"/>
          </a:xfrm>
          <a:prstGeom prst="roundRect">
            <a:avLst>
              <a:gd name="adj" fmla="val 13714"/>
            </a:avLst>
          </a:prstGeom>
          <a:solidFill>
            <a:srgbClr val="9C7165"/>
          </a:solidFill>
          <a:ln/>
        </p:spPr>
      </p:sp>
      <p:sp>
        <p:nvSpPr>
          <p:cNvPr id="7" name="Text 4"/>
          <p:cNvSpPr/>
          <p:nvPr/>
        </p:nvSpPr>
        <p:spPr>
          <a:xfrm>
            <a:off x="5202555" y="3723918"/>
            <a:ext cx="1031915" cy="13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5459" y="1361003"/>
            <a:ext cx="213133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Numbers Tell a Story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85459" y="1689616"/>
            <a:ext cx="4440436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27% of customers subscribe, yet they contribute $62,645 in revenue.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8885039" y="2984063"/>
            <a:ext cx="164103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27%</a:t>
            </a:r>
            <a:endParaRPr lang="en-US" sz="26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017" y="2150269"/>
            <a:ext cx="2001322" cy="20013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71704" y="4263390"/>
            <a:ext cx="1667828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Rate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8885039" y="5495925"/>
            <a:ext cx="164103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73%</a:t>
            </a:r>
            <a:endParaRPr lang="en-US" sz="26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17" y="4662130"/>
            <a:ext cx="2001322" cy="200132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871704" y="6775252"/>
            <a:ext cx="1667828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Non-Subscribers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485459" y="7071955"/>
            <a:ext cx="4440436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 is nearly identical: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Subscribers $59.49 vs Non-subscribers $59.87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713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88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58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585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746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746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customers fall into the Loyal segment, representing repeat buyers with 5+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535430"/>
            <a:ext cx="254758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1665446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1611035"/>
            <a:ext cx="19879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067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 Intelligence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334339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Interactive Dashboard Features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27886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filtering by subscription, gender, category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and sales breakdowns by age group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Shipping type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42721" y="3343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Metrics at a Glance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42721" y="39245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3.9K customers | $59.76 avg purchase | 3.75 avg rating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7210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Distribution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623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Category Performance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35144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dominates with 43% of total revenue, followed by Accessories at 30%.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467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Group Leaders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0482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generate highest revenue ($62,143), followed closely by Middle-aged customers ($59,197)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2026-01-28T04:53:19Z</dcterms:created>
  <dcterms:modified xsi:type="dcterms:W3CDTF">2026-01-28T04:53:19Z</dcterms:modified>
</cp:coreProperties>
</file>